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notesSlides/notesSlide2.xml" ContentType="application/vnd.openxmlformats-officedocument.presentationml.notesSlide+xml"/>
  <Override PartName="/ppt/media/image8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714" r:id="rId2"/>
    <p:sldId id="729" r:id="rId3"/>
    <p:sldId id="699" r:id="rId4"/>
    <p:sldId id="308" r:id="rId5"/>
    <p:sldId id="339" r:id="rId6"/>
    <p:sldId id="725" r:id="rId7"/>
    <p:sldId id="700" r:id="rId8"/>
    <p:sldId id="730" r:id="rId9"/>
    <p:sldId id="720" r:id="rId10"/>
    <p:sldId id="354" r:id="rId11"/>
    <p:sldId id="457" r:id="rId12"/>
    <p:sldId id="716" r:id="rId13"/>
    <p:sldId id="717" r:id="rId14"/>
    <p:sldId id="718" r:id="rId15"/>
    <p:sldId id="719" r:id="rId16"/>
    <p:sldId id="726" r:id="rId17"/>
    <p:sldId id="701" r:id="rId18"/>
    <p:sldId id="385" r:id="rId19"/>
    <p:sldId id="386" r:id="rId20"/>
    <p:sldId id="602" r:id="rId21"/>
    <p:sldId id="344" r:id="rId22"/>
    <p:sldId id="633" r:id="rId23"/>
    <p:sldId id="634" r:id="rId24"/>
    <p:sldId id="418" r:id="rId25"/>
    <p:sldId id="727" r:id="rId26"/>
    <p:sldId id="722" r:id="rId27"/>
    <p:sldId id="723" r:id="rId28"/>
    <p:sldId id="724" r:id="rId29"/>
    <p:sldId id="728" r:id="rId30"/>
    <p:sldId id="702" r:id="rId31"/>
    <p:sldId id="567" r:id="rId32"/>
    <p:sldId id="704" r:id="rId33"/>
    <p:sldId id="705" r:id="rId34"/>
    <p:sldId id="706" r:id="rId35"/>
    <p:sldId id="707" r:id="rId36"/>
    <p:sldId id="708" r:id="rId37"/>
    <p:sldId id="568" r:id="rId38"/>
    <p:sldId id="570" r:id="rId39"/>
    <p:sldId id="585" r:id="rId40"/>
    <p:sldId id="709" r:id="rId41"/>
    <p:sldId id="710" r:id="rId42"/>
    <p:sldId id="591" r:id="rId43"/>
    <p:sldId id="592" r:id="rId44"/>
    <p:sldId id="711" r:id="rId45"/>
    <p:sldId id="594" r:id="rId46"/>
    <p:sldId id="569" r:id="rId47"/>
    <p:sldId id="712" r:id="rId48"/>
    <p:sldId id="552" r:id="rId49"/>
    <p:sldId id="713" r:id="rId50"/>
    <p:sldId id="715" r:id="rId51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A1E"/>
    <a:srgbClr val="66E80E"/>
    <a:srgbClr val="415463"/>
    <a:srgbClr val="EA8010"/>
    <a:srgbClr val="231F20"/>
    <a:srgbClr val="91BA5B"/>
    <a:srgbClr val="A6A6A6"/>
    <a:srgbClr val="5B9BD5"/>
    <a:srgbClr val="A9D18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76" d="100"/>
          <a:sy n="76" d="100"/>
        </p:scale>
        <p:origin x="-504" y="-102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中国企业加油市场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规模</a:t>
            </a:r>
          </a:p>
        </c:rich>
      </c:tx>
      <c:layout>
        <c:manualLayout>
          <c:xMode val="edge"/>
          <c:yMode val="edge"/>
          <c:x val="0.30823281559706101"/>
          <c:y val="4.5495905368516804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01"/>
          <c:y val="0.27343039126478602"/>
          <c:w val="0.639846743295019"/>
          <c:h val="0.57876857749469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加油卡型企业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0.55000000000000004</c:v>
                </c:pt>
                <c:pt idx="1">
                  <c:v>0.65249999999999997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定点加油型企业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</c:v>
                </c:pt>
                <c:pt idx="1">
                  <c:v>0.2445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自有加油站型企业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0.25</c:v>
                </c:pt>
                <c:pt idx="1">
                  <c:v>0.10299999999999999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35607296"/>
        <c:axId val="35608832"/>
      </c:barChart>
      <c:catAx>
        <c:axId val="35607296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35608832"/>
        <c:crosses val="autoZero"/>
        <c:auto val="1"/>
        <c:lblAlgn val="ctr"/>
        <c:lblOffset val="100"/>
        <c:noMultiLvlLbl val="0"/>
      </c:catAx>
      <c:valAx>
        <c:axId val="3560883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5607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01"/>
          <c:y val="0.13466787989081"/>
          <c:w val="0.88729273079280102"/>
          <c:h val="9.0081892629663304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17-10-10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17-10-10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17-10-10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17-10-10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5" Type="http://schemas.openxmlformats.org/officeDocument/2006/relationships/image" Target="../media/image31.gif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920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企业用油预约配送平台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11823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加油数据搜集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54307"/>
            <a:chOff x="8396712" y="3445855"/>
            <a:chExt cx="3136454" cy="954560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465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伴</a:t>
              </a:r>
            </a:p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扫码支付区域储备合作油站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分布</a:t>
            </a:r>
          </a:p>
        </p:txBody>
      </p:sp>
      <p:graphicFrame>
        <p:nvGraphicFramePr>
          <p:cNvPr id="6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77148"/>
              </p:ext>
            </p:extLst>
          </p:nvPr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152+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136+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4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1924208"/>
            <a:ext cx="5964894" cy="38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扫码支付高速公路储备合作油站分布（南北线路）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9344" y="1526775"/>
            <a:ext cx="11045041" cy="4801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，京哈高速）：北京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 北京－唐山－秦皇岛－葫芦岛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锦州－盘锦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沈阳－铁岭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四平－长春－哈尔滨，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，京沪高速）：北京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 北京－天津－沧州－乐陵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济南－泰安－临沂－淮安－江都－江阴－无锡－苏州－上海，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台北 北京－天津－沧州－德州－济南－泰安－曲阜－徐州－蚌埠－合肥－铜陵－黄山－衢州－南平－福州－台北，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，京港澳高速）：北京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港澳 北京－保定－石家庄－邯郸－新乡－郑州－漯河－信阳－武汉－咸宁－岳阳－长沙－株洲－衡阳－郴州－韶关－广州－深圳－香港（口岸），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，广澳高速）：并行线：广州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澳门广州－中山－珠海－澳门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，京昆高速）：北京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 北京－保定－石家庄－太原－临汾－西安－汉中－广元－绵阳－成都－雅安－西昌－攀枝花－昆明，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，京藏高速）：北京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拉萨 北京－张家口－集宁－呼和浩特－包头－巴彦淖尔－乌海－银川－中宁－白银－兰州－西宁－格尔木－拉萨，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乌鲁木齐 北京－张家口－集宁－呼和浩特－包头－巴彦淖尔－额济纳旗－哈密－吐鲁番－乌鲁木齐，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,13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，鹤大高速）：鹤岗－佳木斯－鸡西－牡丹江－敦化－白山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通化－丹东－大连，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，鹤哈高速）：鹤岗－伊春－绥化－哈尔滨，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463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联络线三：丹东－阜新（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，丹阜高速）：丹东（口岸）－本溪－沈阳－新民－阜新，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，沈海高速）：沈阳－辽阳－鞍山－海城－营口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大连－烟台－青岛－日照－连云港－盐城－南通－常熟－太仓－上海－宁波－台州－温州－宁德－福州－泉州－厦门－漳州－汕头－汕尾－深圳－广州－佛山－开平－阳江－茂名－湛江－海口，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并行线：常熟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，常台高速）：常熟－苏州－嘉兴－绍兴－台州，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联络线一：日照－兰考（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，日兰高速）：日照－曲阜－济宁－菏泽－兰考，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联络线二：宁波－金华（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，甬金高速）：宁波－嵊州－金华，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联络线三：温州－丽水（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，温丽高速）：温州－丽水，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深圳（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，长深高速）：长春－双辽－康平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阜新－朝阳－承德－唐山－天津－黄骅－滨州－青州－临沂－连云港－淮安－南京－溧阳－宜兴－湖州－杭州－金华－丽水－南平－三明－龙岩－梅州－河源－惠州－深圳，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联络线一：新民－鲁北（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，新鲁高速）：新民－彰武－通辽－鲁北，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联络线二：阜新－锦州（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，阜锦高速）：阜新－锦州，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联络线三：淮安－徐州（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，淮徐高速）：淮安－宿迁－徐州，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，济广高速）：济南－菏泽－商丘－阜阳－六安－安庆－景德镇－鹰潭－南城－瑞金－河源－广州，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，大广高速）：大庆－松原－双辽－通辽－赤峰－承德－北京－霸州－衡水－濮阳－开封－周口－麻城－黄石－吉安－赣州－龙南－连平－广州，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联络线一：龙南－河源（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，龙河高速）：龙南－河源，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二连浩特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，二广高速）：二连浩特－集宁－大同－太原－长治－晋城－济源－洛阳－平顶山－南阳－襄樊－荆州－常德－娄底－邵阳－永州－连州－广州，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2685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联络线一：晋城－新乡（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，晋新高速）：晋城－焦作－新乡，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联络线二：长沙－张家界（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，长张高速）：长沙－常德－张家界，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包头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茂名（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，包茂高速）：包头－鄂尔多斯－榆林－延安－铜川－西安－安康－达州－重庆－黔江－吉首－怀化－桂林－梧州－茂名，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兰州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，兰海高速）：兰州－广元－南充－重庆－遵义－贵阳－麻江－都匀－河池－南宁－钦州－北海－湛江－海口，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联络线一：钦州－东兴（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，钦东高速）：钦州－防城－东兴（口岸），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，银昆高速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[4]</a:t>
            </a:r>
            <a:r>
              <a:rPr lang="en-US" altLang="zh-CN" sz="900" u="sng" dirty="0">
                <a:latin typeface="微软雅黑"/>
                <a:ea typeface="微软雅黑"/>
                <a:cs typeface="微软雅黑"/>
              </a:rPr>
              <a:t> 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 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）：银川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中卫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固原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平凉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宝鸡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汉中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巴中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南充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重庆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内江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自贡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宜宾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昭通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联络线一：昆明－磨憨（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，昆磨高速）：昆明－元江－思茅－磨憨（口岸），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692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联络线二：平凉－绵阳（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，平绵高速）：平凉－华亭－庄浪－天水－成县－康县－陇南市武都区－文县－九寨沟县－平武－北川－江油－绵阳市游仙区，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座加油站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625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扫码支付高速公路储备合作油站分布（东西线路）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722" y="1502690"/>
            <a:ext cx="11358984" cy="521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绥芬河－满洲里（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，绥满高速）：绥芬河（口岸）－牡丹江－哈尔滨－大庆－齐齐哈尔－阿荣旗－满洲里（口岸），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联络线一：哈尔滨－同江（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，哈同高速）：哈尔滨－佳木斯－双鸭山－同江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珲春－乌兰浩特（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，珲乌高速）：珲春（口岸）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敦化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松原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白城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乌兰浩特，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联络线一：沈阳－吉林（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，沈吉高速）：沈阳－抚顺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清原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梅河口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磐石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永吉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387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丹东－锡林浩特（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，丹锡高速）：丹东－海城－盘锦－锦州－朝阳－赤峰－锡林浩特，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荣成－乌海（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，荣乌高速）：荣成－文登－威海－烟台－东营－黄骅－天津－霸州－涞源－朔州－鄂尔多斯－乌海，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联络线一：黄骅－石家庄（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，黄石高速）：黄骅－沧州－石家庄，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，青银高速）：青岛－潍坊－淄博－济南－石家庄－太原－离石－靖边－定边－银川，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联络线一：青岛－新河（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，青新高速）：青岛－新河，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联络线二：定边－武威（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，定武高速）：定边－中宁－武威，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302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，青兰高速）：青岛－莱芜－泰安－聊城－邯郸－长治－临汾－富县－庆阳－平凉－定西－兰州，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连云港－霍尔果斯（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，连霍高速）：连云港－徐州－商丘－开封－郑州－洛阳－西安－宝鸡－天水－兰州－武威－嘉峪关－哈密－吐鲁番－乌鲁木齐－奎屯－霍尔果斯（口岸），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联络线一：吐鲁番－和田（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，吐和高速）：吐鲁番－库尔勒－库车－阿克苏－喀什－和田，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1931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联络线二：喀什－伊尔克什坦（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，喀伊高速公路）：喀什－伊尔克什坦，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联络线三：奎屯－阿勒泰（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，奎阿高速）：奎屯－克拉玛依－阿勒泰，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联络线四：奎屯－塔城（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，奎塔高速）：奎屯－克拉玛依－塔城－巴克图（口岸），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368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联络线五：清水河－伊宁（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，清伊高速）：清水河－伊宁，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联络线六：金昌－武威（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，金武高速公路）：金昌－武威，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南京－洛阳（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，宁洛高速）：南京－蚌埠－阜阳－周口－漯河－平顶山－洛阳，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上海－西安（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，沪陕高速）：上海－崇明－南通－扬州－南京－合肥－六安－信阳－南阳－商州－西安，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联络线一：扬州－溧阳（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，扬溧高速）：扬州－镇江－溧阳，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，沪蓉高速）：上海－苏州－无锡－常州－南京－合肥－六安－麻城－武汉－孝感－荆门－宜昌－万州－垫江－南充－遂宁－成都，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联络线一：合肥－安庆（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，合安高速）：合肥－安庆，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上海－重庆（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，沪渝高速）：上海－湖州－宣城－芜湖－铜陵－安庆－黄梅－黄石－武汉－荆州－宜昌－恩施－忠县－垫江－重庆，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联络线一：芜湖－合肥（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，芜合高速）：芜湖－巢湖－合肥，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联络线二：重庆－成都（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，渝蓉高速）：重庆－安岳－乐至－成都，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杭州－瑞丽（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，杭瑞高速）：杭州－黄山－景德镇－九江－咸宁－岳阳－常德－吉首－遵义－毕节－六盘水－曲靖－昆明－楚雄－大理－保山－瑞丽（口岸），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3405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联络线一：大理－丽江（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，大丽高速）：大理－丽江，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，沪昆高速）：上海－杭州－金华－衢州－上饶－鹰潭－南昌－宜春－株洲－湘潭－邵阳－怀化－麻江－贵阳－安顺－曲靖－昆明，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福州－银川（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，福银高速）：福州－南平－南城－南昌－九江－黄梅－黄石－武汉－孝感－襄樊－十堰－商州－西安－平凉－中宁－银川，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2485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联络线一：十堰－天水（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，十天高速）：十堰－天水，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泉州－南宁（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，泉南高速）：泉州－永安－吉安－衡阳－永州－桂林－柳州－南宁，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联络线一：南宁－友谊关（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，南友高速）：南宁－友谊关（口岸），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厦门－成都（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，厦蓉高速）：厦门－漳州－龙岩－瑞金－赣州－郴州－桂林－麻江－贵阳－毕节－泸州－隆昌－内江－成都，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汕头－昆明（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，汕昆高速）：汕头－梅州－韶关－贺州－柳州－河池－兴义－石林－昆明，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，广昆高速）：广州－肇庆－梧州－玉林－南宁－百色－富宁－开远－石林－昆明，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联络线一：开远－河口（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，开河高速）：开远－河口（口岸），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835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833557" y="5329149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82166" y="53323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6880398" y="5329149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690122" y="53323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3736804" y="534658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1629172" y="53435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107" name="组合 106"/>
          <p:cNvGrpSpPr/>
          <p:nvPr/>
        </p:nvGrpSpPr>
        <p:grpSpPr>
          <a:xfrm>
            <a:off x="7927080" y="5329148"/>
            <a:ext cx="928694" cy="1285884"/>
            <a:chOff x="614370" y="1271597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51025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algn="ctr"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70" y="1271597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13" name="组合 12"/>
          <p:cNvGrpSpPr/>
          <p:nvPr/>
        </p:nvGrpSpPr>
        <p:grpSpPr>
          <a:xfrm>
            <a:off x="4793311" y="53323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微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3" name="图片 2" descr="1.pic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85" y="3595764"/>
            <a:ext cx="3510439" cy="154104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32675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7" name="Rectangle 1"/>
          <p:cNvSpPr/>
          <p:nvPr/>
        </p:nvSpPr>
        <p:spPr>
          <a:xfrm>
            <a:off x="489124" y="4810076"/>
            <a:ext cx="7188179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4373" y="4851352"/>
            <a:ext cx="413902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西航石化合作伙伴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330790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1441160"/>
            <a:ext cx="3536192" cy="2042852"/>
          </a:xfrm>
          <a:prstGeom prst="rect">
            <a:avLst/>
          </a:prstGeom>
        </p:spPr>
      </p:pic>
      <p:pic>
        <p:nvPicPr>
          <p:cNvPr id="6" name="图片 5" descr="1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5" y="5307182"/>
            <a:ext cx="1536700" cy="952500"/>
          </a:xfrm>
          <a:prstGeom prst="rect">
            <a:avLst/>
          </a:prstGeom>
        </p:spPr>
      </p:pic>
      <p:pic>
        <p:nvPicPr>
          <p:cNvPr id="7" name="图片 6" descr="pgtext.gi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34" y="5460686"/>
            <a:ext cx="1457952" cy="666750"/>
          </a:xfrm>
          <a:prstGeom prst="rect">
            <a:avLst/>
          </a:prstGeom>
        </p:spPr>
      </p:pic>
      <p:sp>
        <p:nvSpPr>
          <p:cNvPr id="40" name="Rounded Rectangle 32"/>
          <p:cNvSpPr/>
          <p:nvPr/>
        </p:nvSpPr>
        <p:spPr>
          <a:xfrm>
            <a:off x="9389936" y="6401256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民生物流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41" name="Rounded Rectangle 32"/>
          <p:cNvSpPr/>
          <p:nvPr/>
        </p:nvSpPr>
        <p:spPr>
          <a:xfrm>
            <a:off x="10853115" y="6387450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攀钢集团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6433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03. </a:t>
            </a:r>
            <a:r>
              <a:rPr lang="zh-CN" altLang="en-US" dirty="0"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企业特点和合作方案介绍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766617" y="5822951"/>
            <a:ext cx="59631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</a:t>
            </a:r>
            <a:r>
              <a:rPr lang="en-US" altLang="zh-CN" sz="2000" b="1" dirty="0" smtClean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75%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用加油卡用于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加油结算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28" y="3609"/>
              <a:ext cx="245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1921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SAAS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4733925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项目合作方案流程（有返点版）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867093" y="29914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8" name="肘形连接符 157"/>
          <p:cNvCxnSpPr>
            <a:endCxn id="157" idx="1"/>
          </p:cNvCxnSpPr>
          <p:nvPr/>
        </p:nvCxnSpPr>
        <p:spPr>
          <a:xfrm flipV="1">
            <a:off x="4731385" y="2299018"/>
            <a:ext cx="1980565" cy="27844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27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预存油费，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获取返点</a:t>
            </a:r>
          </a:p>
        </p:txBody>
      </p:sp>
      <p:sp>
        <p:nvSpPr>
          <p:cNvPr id="161" name="Rectangle 10"/>
          <p:cNvSpPr>
            <a:spLocks noChangeArrowheads="1"/>
          </p:cNvSpPr>
          <p:nvPr/>
        </p:nvSpPr>
        <p:spPr bwMode="auto">
          <a:xfrm>
            <a:off x="6045961" y="2414315"/>
            <a:ext cx="766953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信用账期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低息贷款</a:t>
            </a:r>
            <a:endParaRPr lang="zh-CN" alt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cxnSp>
        <p:nvCxnSpPr>
          <p:cNvPr id="166" name="肘形连接符 165"/>
          <p:cNvCxnSpPr>
            <a:endCxn id="156" idx="4"/>
          </p:cNvCxnSpPr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grpSp>
        <p:nvGrpSpPr>
          <p:cNvPr id="174" name="组合 173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去西航石化加油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授信额度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sp>
        <p:nvSpPr>
          <p:cNvPr id="3" name="加号"/>
          <p:cNvSpPr/>
          <p:nvPr/>
        </p:nvSpPr>
        <p:spPr>
          <a:xfrm>
            <a:off x="2138680" y="4811395"/>
            <a:ext cx="5212080" cy="55499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183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032250" y="370903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134610" y="368998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 flipH="1">
            <a:off x="4629785" y="3773488"/>
            <a:ext cx="8890" cy="52641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 flipH="1">
            <a:off x="4803140" y="3775710"/>
            <a:ext cx="5080" cy="50292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66775" y="2948940"/>
            <a:ext cx="1421765" cy="469900"/>
            <a:chOff x="1365" y="5124"/>
            <a:chExt cx="2239" cy="740"/>
          </a:xfrm>
        </p:grpSpPr>
        <p:sp>
          <p:nvSpPr>
            <p:cNvPr id="152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65" y="5191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自有车辆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049135" y="3489960"/>
            <a:ext cx="263271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子企业车队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车主加油消费，获取</a:t>
            </a: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返点</a:t>
            </a:r>
            <a:endParaRPr lang="zh-CN" altLang="en-US" sz="1200" b="1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0"/>
              <a:chOff x="11045" y="7697"/>
              <a:chExt cx="958" cy="2290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>
                <a:stCxn id="11" idx="3"/>
                <a:endCxn id="51" idx="1"/>
              </p:cNvCxnSpPr>
              <p:nvPr/>
            </p:nvCxnSpPr>
            <p:spPr>
              <a:xfrm flipV="1">
                <a:off x="11045" y="9964"/>
                <a:ext cx="958" cy="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2"/>
                  <a:chOff x="11986" y="7403"/>
                  <a:chExt cx="3451" cy="2092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1" cy="581"/>
                    <a:chOff x="13488" y="8415"/>
                    <a:chExt cx="3451" cy="581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到中石化加油卡（手续费）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1" cy="581"/>
                    <a:chOff x="13489" y="9240"/>
                    <a:chExt cx="3451" cy="581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（手续费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cxnSp>
        <p:nvCxnSpPr>
          <p:cNvPr id="55" name="肘形连接符 54"/>
          <p:cNvCxnSpPr>
            <a:stCxn id="37" idx="3"/>
          </p:cNvCxnSpPr>
          <p:nvPr/>
        </p:nvCxnSpPr>
        <p:spPr>
          <a:xfrm flipH="1" flipV="1">
            <a:off x="5335270" y="3405505"/>
            <a:ext cx="4590415" cy="1012825"/>
          </a:xfrm>
          <a:prstGeom prst="bentConnector3">
            <a:avLst>
              <a:gd name="adj1" fmla="val -2185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>
            <a:off x="8133715" y="2299018"/>
            <a:ext cx="498793" cy="66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834005" y="5121275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654800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4073525" y="4380865"/>
            <a:ext cx="1347470" cy="469900"/>
            <a:chOff x="6565" y="6899"/>
            <a:chExt cx="2122" cy="740"/>
          </a:xfrm>
        </p:grpSpPr>
        <p:sp>
          <p:nvSpPr>
            <p:cNvPr id="8" name="Oval 45"/>
            <p:cNvSpPr/>
            <p:nvPr/>
          </p:nvSpPr>
          <p:spPr>
            <a:xfrm>
              <a:off x="6566" y="6899"/>
              <a:ext cx="2121" cy="740"/>
            </a:xfrm>
            <a:prstGeom prst="flowChartAlternateProcess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5" y="6966"/>
              <a:ext cx="2122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子企业车队</a:t>
              </a:r>
            </a:p>
          </p:txBody>
        </p:sp>
      </p:grp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908425" y="519112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239385" y="519112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2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91" grpId="0"/>
      <p:bldP spid="192" grpId="0"/>
      <p:bldP spid="63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项目合作方案具体实施步骤（有返点版）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后，账户里会获取对应的使用额度；发票可以不定时、不定额、不定抬头随时申请，邮寄费用及开票税点，均由西航石化承担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用油企业将公司账户额度根据实际情况，分配给子账户公司或司机，子账户公司可将额度继续分配给对应司机，司机用个人手机登陆手机客户端后使用加油扫码支付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、返点比例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49020" y="5611495"/>
            <a:ext cx="4337685" cy="56260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EA8010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r" defTabSz="91249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按合同周期统计企业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的充值及消费返点金额，打给合作企业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指定的银行或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肘形连接符 6"/>
          <p:cNvCxnSpPr>
            <a:endCxn id="5" idx="3"/>
          </p:cNvCxnSpPr>
          <p:nvPr/>
        </p:nvCxnSpPr>
        <p:spPr>
          <a:xfrm>
            <a:off x="5385435" y="5889625"/>
            <a:ext cx="698500" cy="321945"/>
          </a:xfrm>
          <a:prstGeom prst="bentConnector4">
            <a:avLst>
              <a:gd name="adj1" fmla="val 20364"/>
              <a:gd name="adj2" fmla="val 14575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85228"/>
              </p:ext>
            </p:extLst>
          </p:nvPr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信用分</a:t>
                      </a:r>
                      <a:endParaRPr lang="zh-CN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</a:t>
                      </a:r>
                      <a:r>
                        <a:rPr lang="en-US" altLang="zh-CN" sz="14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，日</a:t>
                      </a:r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返点方案（有返点版）（合作时以实际方案为准）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84099"/>
              </p:ext>
            </p:extLst>
          </p:nvPr>
        </p:nvGraphicFramePr>
        <p:xfrm>
          <a:off x="1788160" y="2121535"/>
          <a:ext cx="8924290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723390"/>
                <a:gridCol w="1528445"/>
                <a:gridCol w="1515110"/>
                <a:gridCol w="116840"/>
                <a:gridCol w="1516380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2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zh-CN" altLang="ko-KR" sz="12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/信用分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预存 1个月返点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移动加油站返点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中石油/中石化加油站返点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578516"/>
            <a:ext cx="5400675" cy="3429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rgbClr val="2D6894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西航石化返点金额</a:t>
            </a:r>
            <a:r>
              <a:rPr lang="zh-CN" altLang="en-US" sz="2400" b="1" dirty="0" smtClean="0">
                <a:solidFill>
                  <a:srgbClr val="2D6894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zh-CN" altLang="en-US" sz="2400" b="1" dirty="0">
              <a:solidFill>
                <a:srgbClr val="2D6894"/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2060" y="5402580"/>
            <a:ext cx="7026910" cy="871724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返点方式包括：个人银行卡、企业银行账户、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企业西航石化账户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04. 盈利模式  </a:t>
            </a:r>
            <a:endParaRPr lang="zh-CN" altLang="en-US" dirty="0"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68591" y="4946530"/>
            <a:ext cx="4203700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盈利模式、当前盈利情况及未来发展计划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目前盈利主要以加油服务为主，未来会给物流公司做金融服务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20494"/>
              </p:ext>
            </p:extLst>
          </p:nvPr>
        </p:nvGraphicFramePr>
        <p:xfrm>
          <a:off x="1788160" y="2121535"/>
          <a:ext cx="8924290" cy="283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857909"/>
                <a:gridCol w="1393926"/>
                <a:gridCol w="1960341"/>
                <a:gridCol w="1187989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关键项</a:t>
                      </a:r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\</a:t>
                      </a:r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时间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月（当前）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毛利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月（计划）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毛利（计划）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注册用户数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三方加油站数量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800+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2000+</a:t>
                      </a:r>
                      <a:r>
                        <a:rPr lang="zh-CN" altLang="is-I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自有加油站数量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</a:t>
                      </a:r>
                      <a:r>
                        <a:rPr lang="zh-CN" altLang="is-I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预付流水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沉淀资金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-6000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+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交易流水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230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放贷金额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年化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15%)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110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863292" y="5402580"/>
            <a:ext cx="8613614" cy="846713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目前在积累企业加油数据，预计第一批企业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月积累完毕，完毕后即可放贷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48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41922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用于研发及品牌建设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2" y="2546321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本轮计划最多融资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</a:t>
            </a:r>
            <a:r>
              <a:rPr lang="en-US" altLang="zh-CN" dirty="0"/>
              <a:t>6</a:t>
            </a:r>
            <a:r>
              <a:rPr lang="zh-CN" altLang="en-US" dirty="0"/>
              <a:t>. </a:t>
            </a:r>
            <a:r>
              <a:rPr lang="zh-CN" altLang="en-US" dirty="0"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账户管理（有返点版）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账户管理.png账户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3295" y="2378075"/>
            <a:ext cx="8521065" cy="393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企业移动端使用：登录（有返点版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03" y="317015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97537" y="4666338"/>
            <a:ext cx="125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（二维码示意图）</a:t>
            </a:r>
            <a:endParaRPr kumimoji="1" lang="zh-CN" altLang="en-US" sz="1200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:p14="http://schemas.microsoft.com/office/powerpoint/2010/main" val="3283839377"/>
                  </p:ext>
                </p:extLst>
              </p:nvPr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39" y="1849120"/>
            <a:ext cx="5784215" cy="646430"/>
            <a:chOff x="984" y="2597"/>
            <a:chExt cx="8482" cy="101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</a:t>
              </a:r>
              <a:r>
                <a:rPr lang="en-US" altLang="ko-KR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endParaRPr lang="en-US" altLang="ko-KR" sz="16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加油站作为销售终端，毛利高达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30%~45%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，其中企业用油量每年超过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万亿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加油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卡型企业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通过中石化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中石油加油卡加油，优惠少，有发票，通用性好。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定点加油型企业</a:t>
              </a:r>
              <a:r>
                <a:rPr kumimoji="1" lang="en-US" altLang="ko-KR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在某个加油站加油，优惠力度大，有发票，绕路，耽误时间。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6430"/>
            <a:chOff x="1006" y="7304"/>
            <a:chExt cx="8462" cy="101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自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有加油站型企业</a:t>
              </a:r>
              <a:r>
                <a:rPr kumimoji="1" lang="en-US" altLang="ko-KR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公司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内部有加油站，底价加油，有发票，加油方便，审批难。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659130"/>
            <a:chOff x="980" y="8370"/>
            <a:chExt cx="8487" cy="1038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油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厂</a:t>
              </a: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放开原油进口权，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30%，开工折损率接近15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385121" y="479044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10100945" y="2904172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8621" y="4280116"/>
            <a:ext cx="104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加油卡型企业超过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50%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29387" y="3115310"/>
            <a:ext cx="125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自有加油站销量约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10%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公司管理（有返点版）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824355"/>
            <a:ext cx="725170" cy="6565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返点明细（有返点版）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点击首页返点明细，进入返点明细页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点击返点栏，进入返点详情页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925" y="4862830"/>
            <a:ext cx="3432810" cy="426085"/>
            <a:chOff x="6000" y="2163"/>
            <a:chExt cx="5406" cy="671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不同颜色代表已到账和结算中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2"/>
            </p:cNvCxnSpPr>
            <p:nvPr/>
          </p:nvCxnSpPr>
          <p:spPr>
            <a:xfrm flipV="1">
              <a:off x="8114" y="2291"/>
              <a:ext cx="3037" cy="208"/>
            </a:xfrm>
            <a:prstGeom prst="bentConnector3">
              <a:avLst>
                <a:gd name="adj1" fmla="val 928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1151" y="216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30" name="圆角矩形 2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31" name="肘形连接符 30"/>
            <p:cNvCxnSpPr>
              <a:stCxn id="30" idx="3"/>
              <a:endCxn id="3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2481580"/>
            <a:ext cx="837565" cy="1538605"/>
            <a:chOff x="-2474" y="3694"/>
            <a:chExt cx="1319" cy="2423"/>
          </a:xfrm>
        </p:grpSpPr>
        <p:cxnSp>
          <p:nvCxnSpPr>
            <p:cNvPr id="38" name="肘形连接符 37"/>
            <p:cNvCxnSpPr>
              <a:stCxn id="14" idx="1"/>
              <a:endCxn id="40" idx="6"/>
            </p:cNvCxnSpPr>
            <p:nvPr/>
          </p:nvCxnSpPr>
          <p:spPr>
            <a:xfrm rot="10800000">
              <a:off x="-2219" y="3822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82515" y="4285615"/>
            <a:ext cx="2813050" cy="415925"/>
            <a:chOff x="4174" y="1844"/>
            <a:chExt cx="4430" cy="655"/>
          </a:xfrm>
        </p:grpSpPr>
        <p:cxnSp>
          <p:nvCxnSpPr>
            <p:cNvPr id="52" name="肘形连接符 51"/>
            <p:cNvCxnSpPr>
              <a:endCxn id="53" idx="4"/>
            </p:cNvCxnSpPr>
            <p:nvPr/>
          </p:nvCxnSpPr>
          <p:spPr>
            <a:xfrm flipV="1">
              <a:off x="4174" y="2099"/>
              <a:ext cx="4303" cy="4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8349" y="184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69249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端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024505" y="3780155"/>
            <a:ext cx="2526030" cy="1363345"/>
            <a:chOff x="4763" y="5953"/>
            <a:chExt cx="3978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763" y="5953"/>
              <a:ext cx="2794" cy="2147"/>
              <a:chOff x="2684" y="6464"/>
              <a:chExt cx="2794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812" y="6719"/>
                <a:ext cx="733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684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5485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1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市场谁最爽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659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765" cy="2559050"/>
            <a:chOff x="1733" y="5728"/>
            <a:chExt cx="4439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1846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产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能过剩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1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销售渠道单一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69"/>
              <a:ext cx="4011" cy="786"/>
              <a:chOff x="1376735" y="4988106"/>
              <a:chExt cx="2547546" cy="497521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3687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石油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中石化直营炼油厂成本高，价格没有优势。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1906270" y="2601595"/>
            <a:ext cx="987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炼油厂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91635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039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2302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5513939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6854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514574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25" y="1988554"/>
            <a:ext cx="613041" cy="613041"/>
          </a:xfrm>
          <a:prstGeom prst="rect">
            <a:avLst/>
          </a:prstGeom>
        </p:spPr>
      </p:pic>
      <p:grpSp>
        <p:nvGrpSpPr>
          <p:cNvPr id="100" name="组合 99"/>
          <p:cNvGrpSpPr/>
          <p:nvPr/>
        </p:nvGrpSpPr>
        <p:grpSpPr>
          <a:xfrm>
            <a:off x="4801786" y="3606423"/>
            <a:ext cx="2818765" cy="2559050"/>
            <a:chOff x="1733" y="5728"/>
            <a:chExt cx="4439" cy="4030"/>
          </a:xfrm>
        </p:grpSpPr>
        <p:sp>
          <p:nvSpPr>
            <p:cNvPr id="102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3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26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7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过度依赖地里位置，位置决定一切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8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4" name="Group 76"/>
            <p:cNvGrpSpPr/>
            <p:nvPr/>
          </p:nvGrpSpPr>
          <p:grpSpPr bwMode="auto">
            <a:xfrm>
              <a:off x="1900" y="6946"/>
              <a:ext cx="4132" cy="822"/>
              <a:chOff x="1376735" y="4412753"/>
              <a:chExt cx="2624398" cy="523683"/>
            </a:xfrm>
          </p:grpSpPr>
          <p:sp>
            <p:nvSpPr>
              <p:cNvPr id="123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4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3703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毛利可达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35%~42%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，经营成本高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5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0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0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对炼油厂有绝对的议价权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pic>
        <p:nvPicPr>
          <p:cNvPr id="1026" name="Picture 2" descr="右键点击图片“另存为”即可保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16" y="2940148"/>
            <a:ext cx="1320482" cy="9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组合 128"/>
          <p:cNvGrpSpPr/>
          <p:nvPr/>
        </p:nvGrpSpPr>
        <p:grpSpPr>
          <a:xfrm>
            <a:off x="8483469" y="3606423"/>
            <a:ext cx="2818765" cy="2559050"/>
            <a:chOff x="1733" y="5728"/>
            <a:chExt cx="4439" cy="4030"/>
          </a:xfrm>
        </p:grpSpPr>
        <p:sp>
          <p:nvSpPr>
            <p:cNvPr id="130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，</a:t>
              </a:r>
              <a:endParaRPr lang="ko-KR" altLang="en-US" dirty="0"/>
            </a:p>
          </p:txBody>
        </p:sp>
        <p:grpSp>
          <p:nvGrpSpPr>
            <p:cNvPr id="131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42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3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采油价格高，油品质量不好把控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4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34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139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0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2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开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发票手续繁琐，开票时间长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1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3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3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3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加油绕路，费时间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145" name="Oval 68"/>
          <p:cNvSpPr/>
          <p:nvPr/>
        </p:nvSpPr>
        <p:spPr bwMode="auto">
          <a:xfrm>
            <a:off x="8589514" y="5539734"/>
            <a:ext cx="452438" cy="4533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146" name="speed"/>
          <p:cNvSpPr txBox="1">
            <a:spLocks noChangeArrowheads="1"/>
          </p:cNvSpPr>
          <p:nvPr/>
        </p:nvSpPr>
        <p:spPr bwMode="auto">
          <a:xfrm>
            <a:off x="9109579" y="5668865"/>
            <a:ext cx="2026920" cy="184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85725" indent="-85725" latinLnBrk="1"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加油管理成本高，效率低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speed"/>
          <p:cNvSpPr txBox="1">
            <a:spLocks noChangeArrowheads="1"/>
          </p:cNvSpPr>
          <p:nvPr/>
        </p:nvSpPr>
        <p:spPr bwMode="auto">
          <a:xfrm>
            <a:off x="8647373" y="5612089"/>
            <a:ext cx="336247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如果您对我们感兴趣，请联系：</a:t>
            </a:r>
            <a:r>
              <a:rPr lang="zh-CN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3701064663</a:t>
            </a:r>
          </a:p>
          <a:p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2621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企业用油预约配送服务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的平台型互联网企业，专为物流企业、大型车队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提供成品油配送及油品金融服务，为企业降低用油成本，节省加油时间，提升用油管理效率，同时为企业提供短期油品金融服务。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）系路石科技全资子公司，具备成品油经营等各项资质，该公司主要职能为油品贸易、签约管理、发票开具、资金出入账等。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801742" y="517096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5462</Words>
  <Application>Microsoft Office PowerPoint</Application>
  <PresentationFormat>自定义</PresentationFormat>
  <Paragraphs>592</Paragraphs>
  <Slides>50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kennyxu(徐铮)</cp:lastModifiedBy>
  <cp:revision>401</cp:revision>
  <dcterms:created xsi:type="dcterms:W3CDTF">2015-12-02T02:04:00Z</dcterms:created>
  <dcterms:modified xsi:type="dcterms:W3CDTF">2017-10-10T10:18:04Z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